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88" r:id="rId4"/>
    <p:sldId id="287" r:id="rId5"/>
    <p:sldId id="291" r:id="rId6"/>
    <p:sldId id="259" r:id="rId7"/>
    <p:sldId id="285" r:id="rId8"/>
    <p:sldId id="303" r:id="rId9"/>
    <p:sldId id="261" r:id="rId10"/>
    <p:sldId id="262" r:id="rId11"/>
    <p:sldId id="286" r:id="rId12"/>
    <p:sldId id="264" r:id="rId13"/>
    <p:sldId id="265" r:id="rId14"/>
    <p:sldId id="266" r:id="rId15"/>
    <p:sldId id="267" r:id="rId16"/>
    <p:sldId id="268" r:id="rId17"/>
    <p:sldId id="269" r:id="rId18"/>
    <p:sldId id="276" r:id="rId19"/>
    <p:sldId id="275" r:id="rId20"/>
    <p:sldId id="273" r:id="rId21"/>
    <p:sldId id="274" r:id="rId22"/>
    <p:sldId id="270" r:id="rId23"/>
    <p:sldId id="272" r:id="rId24"/>
    <p:sldId id="271" r:id="rId25"/>
    <p:sldId id="277" r:id="rId26"/>
    <p:sldId id="278" r:id="rId27"/>
    <p:sldId id="279" r:id="rId28"/>
    <p:sldId id="280" r:id="rId29"/>
    <p:sldId id="302" r:id="rId30"/>
    <p:sldId id="281" r:id="rId31"/>
    <p:sldId id="282" r:id="rId32"/>
    <p:sldId id="283" r:id="rId33"/>
    <p:sldId id="296" r:id="rId34"/>
    <p:sldId id="300" r:id="rId35"/>
    <p:sldId id="301" r:id="rId36"/>
    <p:sldId id="298" r:id="rId37"/>
    <p:sldId id="299" r:id="rId38"/>
    <p:sldId id="297" r:id="rId39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73" autoAdjust="0"/>
  </p:normalViewPr>
  <p:slideViewPr>
    <p:cSldViewPr snapToGrid="0">
      <p:cViewPr varScale="1">
        <p:scale>
          <a:sx n="52" d="100"/>
          <a:sy n="52" d="100"/>
        </p:scale>
        <p:origin x="-34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50D5C0C-C845-4B59-96F2-37BFBE64A2CE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21F13AF-11A5-4885-A47F-277FA3F18BE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BE2EBB3-4B0A-49ED-ADEA-598B7DC86E29}" type="slidenum">
              <a:rPr lang="en-US" altLang="zh-TW" smtClean="0"/>
              <a:pPr/>
              <a:t>7</a:t>
            </a:fld>
            <a:endParaRPr lang="en-US" altLang="zh-TW" smtClean="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FAD77-F854-4386-ADFF-683C360710BE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3C9A5F-E3AB-42AC-A24D-AB658021B0F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3C57-01CB-4417-930E-7810A469D18B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AA855-E165-4AC3-8578-07DFC59F0FB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A3617-8485-4D86-BA09-350A8436A4D0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74CCB-5F06-42FF-AD28-DC50F885DD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1-</a:t>
            </a:r>
            <a:fld id="{A97BB6E0-FFF0-4C7B-B673-BB6AECF9872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1-</a:t>
            </a:r>
            <a:fld id="{644812E7-DC4D-4200-8F7D-FC86BD8A4AB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6D4C3-F586-40AB-B985-CABCE9102E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693E8-E843-467E-ABBB-63E7A6FAC3E4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891EF-E5E1-4A89-AAC1-C8676D6A205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9D79F-A56F-4712-BF15-B9812CE75FC1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FE5D8-C39B-47E6-B24D-DD56B0B339D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1C6F1-A973-4FD4-B18B-25059BFDDCFF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24B92-6CBD-43E2-AC14-A62E62BE95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764F03-08B5-4BAD-BBA2-F7E89B0C223A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8E788-03BC-4018-B78B-8AD6A10F883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E2161-6AFE-4791-874F-3E3BF00BE80E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892DB-B02C-44F5-B2CA-60B7014740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94488-E04C-4ADA-BC6C-3ADA5B5612CB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3B1AE-BFBA-4192-981E-3AA07499BDB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A3C08-62EF-44C3-9ED1-96F826871509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753C1-A1FD-4FA1-BD67-F2FAEC7CA34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55C6FC-F06E-4840-8432-368D6E7ACEB6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0573E-F5BB-4FC2-8129-935DD099D4B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843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AC3D19-A178-4F78-9DA9-450BAC7D69AC}" type="datetimeFigureOut">
              <a:rPr lang="zh-TW" altLang="en-US"/>
              <a:pPr>
                <a:defRPr/>
              </a:pPr>
              <a:t>2022/2/17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547860A-B8BF-4A4B-BDFC-E1B252ABF0C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A1078E4E-F733-4AB6-A6B1-E284246BCA90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4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22550" y="1147763"/>
            <a:ext cx="6451600" cy="1216025"/>
          </a:xfrm>
        </p:spPr>
        <p:txBody>
          <a:bodyPr/>
          <a:lstStyle/>
          <a:p>
            <a:pPr algn="l" eaLnBrk="1" hangingPunct="1"/>
            <a:r>
              <a:rPr lang="en-US" altLang="zh-TW" sz="3200" b="1" smtClean="0">
                <a:latin typeface="Times New Roman" pitchFamily="18" charset="0"/>
                <a:cs typeface="Times New Roman" pitchFamily="18" charset="0"/>
              </a:rPr>
              <a:t>1.1. Images and Pictures</a:t>
            </a:r>
          </a:p>
          <a:p>
            <a:pPr algn="l" eaLnBrk="1" hangingPunct="1"/>
            <a:r>
              <a:rPr lang="en-US" altLang="zh-TW" sz="2800" smtClean="0">
                <a:latin typeface="Times New Roman" pitchFamily="18" charset="0"/>
                <a:cs typeface="Times New Roman" pitchFamily="18" charset="0"/>
              </a:rPr>
              <a:t>        An image is worth thousands of word</a:t>
            </a:r>
          </a:p>
        </p:txBody>
      </p:sp>
      <p:sp>
        <p:nvSpPr>
          <p:cNvPr id="1141" name="Rectangle 5"/>
          <p:cNvSpPr>
            <a:spLocks noChangeArrowheads="1"/>
          </p:cNvSpPr>
          <p:nvPr/>
        </p:nvSpPr>
        <p:spPr bwMode="auto">
          <a:xfrm>
            <a:off x="2024063" y="15716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1138" name="Object 114"/>
          <p:cNvGraphicFramePr>
            <a:graphicFrameLocks noChangeAspect="1"/>
          </p:cNvGraphicFramePr>
          <p:nvPr/>
        </p:nvGraphicFramePr>
        <p:xfrm>
          <a:off x="3813175" y="2459038"/>
          <a:ext cx="4273550" cy="3705225"/>
        </p:xfrm>
        <a:graphic>
          <a:graphicData uri="http://schemas.openxmlformats.org/presentationml/2006/ole">
            <p:oleObj spid="_x0000_s1138" r:id="rId3" imgW="5266143" imgH="2816619" progId="">
              <p:embed/>
            </p:oleObj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79775" y="503238"/>
            <a:ext cx="5138738" cy="5492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en-US" altLang="zh-TW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1: 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85B761DD-2AD6-40BE-9936-6E6E790A5452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698" name="Rectangle 7"/>
          <p:cNvSpPr>
            <a:spLocks noChangeArrowheads="1"/>
          </p:cNvSpPr>
          <p:nvPr/>
        </p:nvSpPr>
        <p:spPr bwMode="auto">
          <a:xfrm>
            <a:off x="1919288" y="393700"/>
            <a:ext cx="66246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TW" sz="3200" b="1">
                <a:latin typeface="Times New Roman" pitchFamily="18" charset="0"/>
              </a:rPr>
              <a:t>1.3 Image Acquisition and Sampling</a:t>
            </a:r>
          </a:p>
        </p:txBody>
      </p:sp>
      <p:pic>
        <p:nvPicPr>
          <p:cNvPr id="29699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1675" y="4789488"/>
            <a:ext cx="4810125" cy="165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10"/>
          <p:cNvSpPr>
            <a:spLocks noChangeArrowheads="1"/>
          </p:cNvSpPr>
          <p:nvPr/>
        </p:nvSpPr>
        <p:spPr bwMode="auto">
          <a:xfrm>
            <a:off x="2063750" y="4694238"/>
            <a:ext cx="1944688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Cameras</a:t>
            </a: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909638"/>
            <a:ext cx="4378325" cy="561975"/>
          </a:xfrm>
        </p:spPr>
        <p:txBody>
          <a:bodyPr/>
          <a:lstStyle/>
          <a:p>
            <a:pPr eaLnBrk="1" hangingPunct="1"/>
            <a:r>
              <a:rPr lang="en-US" altLang="zh-TW" sz="2800" b="1" smtClean="0">
                <a:latin typeface="Times New Roman" pitchFamily="18" charset="0"/>
                <a:cs typeface="Times New Roman" pitchFamily="18" charset="0"/>
              </a:rPr>
              <a:t>1.3.1  Image Acquisition </a:t>
            </a:r>
          </a:p>
        </p:txBody>
      </p:sp>
      <p:pic>
        <p:nvPicPr>
          <p:cNvPr id="29702" name="圖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2488" y="1471613"/>
            <a:ext cx="581025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Rectangle 10"/>
          <p:cNvSpPr>
            <a:spLocks noChangeArrowheads="1"/>
          </p:cNvSpPr>
          <p:nvPr/>
        </p:nvSpPr>
        <p:spPr bwMode="auto">
          <a:xfrm>
            <a:off x="2063750" y="1550988"/>
            <a:ext cx="230346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Human eye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投影片編號版面配置區 6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t>1-</a:t>
            </a:r>
            <a:fld id="{F25FD9BD-C310-48C1-B635-B1AF79936166}" type="slidenum"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kumimoji="1" lang="en-US" altLang="zh-TW" sz="14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0722" name="Rectangle 2"/>
          <p:cNvSpPr txBox="1">
            <a:spLocks noChangeArrowheads="1"/>
          </p:cNvSpPr>
          <p:nvPr/>
        </p:nvSpPr>
        <p:spPr bwMode="auto">
          <a:xfrm>
            <a:off x="1978025" y="427038"/>
            <a:ext cx="31305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457200" indent="-457200">
              <a:lnSpc>
                <a:spcPts val="4000"/>
              </a:lnSpc>
              <a:buFontTx/>
              <a:buChar char="•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Digital cameras </a:t>
            </a:r>
          </a:p>
        </p:txBody>
      </p:sp>
      <p:sp>
        <p:nvSpPr>
          <p:cNvPr id="30723" name="Rectangle 2"/>
          <p:cNvSpPr txBox="1">
            <a:spLocks noChangeArrowheads="1"/>
          </p:cNvSpPr>
          <p:nvPr/>
        </p:nvSpPr>
        <p:spPr bwMode="auto">
          <a:xfrm>
            <a:off x="2384425" y="942975"/>
            <a:ext cx="62261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4000"/>
              </a:lnSpc>
            </a:pPr>
            <a:r>
              <a:rPr lang="en-US" altLang="zh-TW" sz="2800">
                <a:latin typeface="Times New Roman" pitchFamily="18" charset="0"/>
              </a:rPr>
              <a:t> CCD    (charge-coupled device) cameras, </a:t>
            </a:r>
          </a:p>
        </p:txBody>
      </p:sp>
      <p:sp>
        <p:nvSpPr>
          <p:cNvPr id="30724" name="Rectangle 2"/>
          <p:cNvSpPr txBox="1">
            <a:spLocks noChangeArrowheads="1"/>
          </p:cNvSpPr>
          <p:nvPr/>
        </p:nvSpPr>
        <p:spPr bwMode="auto">
          <a:xfrm>
            <a:off x="2441575" y="1562100"/>
            <a:ext cx="5553075" cy="111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4000"/>
              </a:lnSpc>
            </a:pP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CMOS (complementary metal oxide 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              semiconductor) camera </a:t>
            </a:r>
          </a:p>
        </p:txBody>
      </p:sp>
      <p:pic>
        <p:nvPicPr>
          <p:cNvPr id="30725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9325" y="2735263"/>
            <a:ext cx="2192338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Rectangle 15"/>
          <p:cNvSpPr>
            <a:spLocks noChangeArrowheads="1"/>
          </p:cNvSpPr>
          <p:nvPr/>
        </p:nvSpPr>
        <p:spPr bwMode="auto">
          <a:xfrm>
            <a:off x="3068638" y="3792538"/>
            <a:ext cx="172878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000"/>
              </a:lnSpc>
            </a:pPr>
            <a:r>
              <a:rPr lang="en-US" altLang="zh-TW" sz="2400">
                <a:solidFill>
                  <a:schemeClr val="tx2"/>
                </a:solidFill>
                <a:latin typeface="Times New Roman" pitchFamily="18" charset="0"/>
              </a:rPr>
              <a:t>Sensor array</a:t>
            </a:r>
          </a:p>
        </p:txBody>
      </p:sp>
      <p:sp>
        <p:nvSpPr>
          <p:cNvPr id="30727" name="Rectangle 15"/>
          <p:cNvSpPr>
            <a:spLocks noChangeArrowheads="1"/>
          </p:cNvSpPr>
          <p:nvPr/>
        </p:nvSpPr>
        <p:spPr bwMode="auto">
          <a:xfrm>
            <a:off x="3387725" y="2863850"/>
            <a:ext cx="969963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000"/>
              </a:lnSpc>
            </a:pPr>
            <a:r>
              <a:rPr lang="en-US" altLang="zh-TW" sz="2400">
                <a:solidFill>
                  <a:schemeClr val="tx2"/>
                </a:solidFill>
                <a:latin typeface="Times New Roman" pitchFamily="18" charset="0"/>
              </a:rPr>
              <a:t>Image</a:t>
            </a:r>
          </a:p>
          <a:p>
            <a:pPr>
              <a:lnSpc>
                <a:spcPts val="2000"/>
              </a:lnSpc>
            </a:pPr>
            <a:r>
              <a:rPr lang="en-US" altLang="zh-TW" sz="2400">
                <a:solidFill>
                  <a:schemeClr val="tx2"/>
                </a:solidFill>
                <a:latin typeface="Times New Roman" pitchFamily="18" charset="0"/>
              </a:rPr>
              <a:t>plane</a:t>
            </a:r>
          </a:p>
        </p:txBody>
      </p:sp>
      <p:sp>
        <p:nvSpPr>
          <p:cNvPr id="21" name="向右箭號 20"/>
          <p:cNvSpPr/>
          <p:nvPr/>
        </p:nvSpPr>
        <p:spPr>
          <a:xfrm>
            <a:off x="4319588" y="3211513"/>
            <a:ext cx="439737" cy="4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2" name="向下箭號 21"/>
          <p:cNvSpPr/>
          <p:nvPr/>
        </p:nvSpPr>
        <p:spPr>
          <a:xfrm>
            <a:off x="3887788" y="3563938"/>
            <a:ext cx="4445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pic>
        <p:nvPicPr>
          <p:cNvPr id="3073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8700" y="4149725"/>
            <a:ext cx="250190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圖片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3050" y="4205288"/>
            <a:ext cx="2532063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2" name="Rectangle 16"/>
          <p:cNvSpPr>
            <a:spLocks noChangeArrowheads="1"/>
          </p:cNvSpPr>
          <p:nvPr/>
        </p:nvSpPr>
        <p:spPr bwMode="auto">
          <a:xfrm>
            <a:off x="6429375" y="3717925"/>
            <a:ext cx="165576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TW" sz="2400">
                <a:solidFill>
                  <a:schemeClr val="tx2"/>
                </a:solidFill>
                <a:latin typeface="Times New Roman" pitchFamily="18" charset="0"/>
              </a:rPr>
              <a:t>Image array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投影片編號版面配置區 6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t>1-</a:t>
            </a:r>
            <a:fld id="{EC4C6FDA-5435-43D3-8DA8-13BA80687BB3}" type="slidenum"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kumimoji="1" lang="en-US" altLang="zh-TW" sz="14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12963" y="385763"/>
            <a:ext cx="2663825" cy="561975"/>
          </a:xfrm>
        </p:spPr>
        <p:txBody>
          <a:bodyPr/>
          <a:lstStyle/>
          <a:p>
            <a:pPr eaLnBrk="1" hangingPunct="1"/>
            <a:r>
              <a:rPr lang="en-US" altLang="zh-TW" sz="2800" b="1" smtClean="0">
                <a:latin typeface="Times New Roman" pitchFamily="18" charset="0"/>
                <a:cs typeface="Times New Roman" pitchFamily="18" charset="0"/>
              </a:rPr>
              <a:t>1.3.2  Sampling </a:t>
            </a:r>
          </a:p>
        </p:txBody>
      </p:sp>
      <p:sp>
        <p:nvSpPr>
          <p:cNvPr id="31747" name="Rectangle 14"/>
          <p:cNvSpPr>
            <a:spLocks noChangeArrowheads="1"/>
          </p:cNvSpPr>
          <p:nvPr/>
        </p:nvSpPr>
        <p:spPr bwMode="auto">
          <a:xfrm>
            <a:off x="2254250" y="858838"/>
            <a:ext cx="7920038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TW" sz="2800">
                <a:solidFill>
                  <a:schemeClr val="tx2"/>
                </a:solidFill>
                <a:latin typeface="Times New Roman" pitchFamily="18" charset="0"/>
              </a:rPr>
              <a:t>-- transforms a continuous function into a discrete one  </a:t>
            </a:r>
          </a:p>
        </p:txBody>
      </p:sp>
      <p:sp>
        <p:nvSpPr>
          <p:cNvPr id="31748" name="Text Box 7"/>
          <p:cNvSpPr txBox="1">
            <a:spLocks noChangeArrowheads="1"/>
          </p:cNvSpPr>
          <p:nvPr/>
        </p:nvSpPr>
        <p:spPr bwMode="auto">
          <a:xfrm>
            <a:off x="2112963" y="1444625"/>
            <a:ext cx="3403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  Spatial Resolution</a:t>
            </a:r>
            <a:endParaRPr lang="en-US" altLang="zh-TW" sz="2800">
              <a:solidFill>
                <a:srgbClr val="009900"/>
              </a:solidFill>
              <a:latin typeface="Times New Roman" pitchFamily="18" charset="0"/>
            </a:endParaRPr>
          </a:p>
        </p:txBody>
      </p:sp>
      <p:pic>
        <p:nvPicPr>
          <p:cNvPr id="3174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6713" y="2143125"/>
            <a:ext cx="6157912" cy="407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3A142D70-2E08-4C04-9D28-449EC9B7224F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0413" y="404813"/>
            <a:ext cx="6080125" cy="6477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 b="1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 Grayscale resolution (Quantization)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0775" y="1243013"/>
            <a:ext cx="1800225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4025" y="1243013"/>
            <a:ext cx="1728788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64250" y="1243013"/>
            <a:ext cx="1728788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23213" y="1243013"/>
            <a:ext cx="1698625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30463" y="3475038"/>
            <a:ext cx="18002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95775" y="3475038"/>
            <a:ext cx="1719263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03938" y="3475038"/>
            <a:ext cx="1719262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96225" y="3475038"/>
            <a:ext cx="1697038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7248525" y="5570538"/>
            <a:ext cx="273526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800" b="1">
                <a:solidFill>
                  <a:srgbClr val="990000"/>
                </a:solidFill>
                <a:latin typeface="Times New Roman" pitchFamily="18" charset="0"/>
              </a:rPr>
              <a:t>False contours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517B9539-CEFF-4EDA-A2B1-12D7C2A35B57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379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3825" y="909638"/>
            <a:ext cx="5257800" cy="324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1200" y="4430713"/>
            <a:ext cx="2232025" cy="187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56363" y="4437063"/>
            <a:ext cx="2201862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1954213" y="1103313"/>
            <a:ext cx="300355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Imaging model </a:t>
            </a: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1865313" y="404813"/>
            <a:ext cx="58150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TW" sz="3200" b="1">
                <a:latin typeface="Times New Roman" pitchFamily="18" charset="0"/>
              </a:rPr>
              <a:t>1.4  Images and Digital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投影片編號版面配置區 6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t>1-</a:t>
            </a:r>
            <a:fld id="{665A3219-709A-4788-AAB7-5C09E87B6032}" type="slidenum"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kumimoji="1" lang="en-US" altLang="zh-TW" sz="14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1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66988" y="366713"/>
            <a:ext cx="6424612" cy="1119187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zh-TW" b="1" smtClean="0">
                <a:latin typeface="Times New Roman" pitchFamily="18" charset="0"/>
                <a:cs typeface="Times New Roman" pitchFamily="18" charset="0"/>
              </a:rPr>
              <a:t>Scene</a:t>
            </a:r>
            <a:r>
              <a:rPr lang="en-US" altLang="zh-TW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TW" b="1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TW" smtClean="0">
                <a:latin typeface="Times New Roman" pitchFamily="18" charset="0"/>
                <a:cs typeface="Times New Roman" pitchFamily="18" charset="0"/>
              </a:rPr>
              <a:t>a 3-D continuous function, g(</a:t>
            </a:r>
            <a:r>
              <a:rPr lang="en-US" altLang="zh-TW" i="1" smtClean="0">
                <a:latin typeface="Times New Roman" pitchFamily="18" charset="0"/>
                <a:cs typeface="Times New Roman" pitchFamily="18" charset="0"/>
              </a:rPr>
              <a:t>x,y,z</a:t>
            </a:r>
            <a:r>
              <a:rPr lang="en-US" altLang="zh-TW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zh-TW" b="1" smtClean="0"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TW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TW" b="1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mtClean="0">
                <a:latin typeface="Times New Roman" pitchFamily="18" charset="0"/>
                <a:cs typeface="Times New Roman" pitchFamily="18" charset="0"/>
              </a:rPr>
              <a:t>a 2-D continuous function, </a:t>
            </a:r>
            <a:r>
              <a:rPr lang="en-US" altLang="zh-TW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TW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i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altLang="zh-TW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aphicFrame>
        <p:nvGraphicFramePr>
          <p:cNvPr id="2163" name="Object 115"/>
          <p:cNvGraphicFramePr>
            <a:graphicFrameLocks noGrp="1" noChangeAspect="1"/>
          </p:cNvGraphicFramePr>
          <p:nvPr>
            <p:ph sz="half" idx="2"/>
          </p:nvPr>
        </p:nvGraphicFramePr>
        <p:xfrm>
          <a:off x="3073400" y="2786063"/>
          <a:ext cx="2663825" cy="2224087"/>
        </p:xfrm>
        <a:graphic>
          <a:graphicData uri="http://schemas.openxmlformats.org/presentationml/2006/ole">
            <p:oleObj spid="_x0000_s2163" r:id="rId3" imgW="5962493" imgH="3189064" progId="">
              <p:embed/>
            </p:oleObj>
          </a:graphicData>
        </a:graphic>
      </p:graphicFrame>
      <p:sp>
        <p:nvSpPr>
          <p:cNvPr id="2166" name="Text Box 10"/>
          <p:cNvSpPr txBox="1">
            <a:spLocks noChangeArrowheads="1"/>
          </p:cNvSpPr>
          <p:nvPr/>
        </p:nvSpPr>
        <p:spPr bwMode="auto">
          <a:xfrm>
            <a:off x="2570163" y="2200275"/>
            <a:ext cx="9985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Origin</a:t>
            </a:r>
          </a:p>
          <a:p>
            <a:r>
              <a:rPr lang="en-US" altLang="zh-TW" sz="2400"/>
              <a:t>    </a:t>
            </a:r>
            <a:r>
              <a:rPr lang="en-US" altLang="zh-TW">
                <a:solidFill>
                  <a:srgbClr val="FF0000"/>
                </a:solidFill>
              </a:rPr>
              <a:t>○</a:t>
            </a:r>
          </a:p>
        </p:txBody>
      </p:sp>
      <p:sp>
        <p:nvSpPr>
          <p:cNvPr id="2167" name="Text Box 12"/>
          <p:cNvSpPr txBox="1">
            <a:spLocks noChangeArrowheads="1"/>
          </p:cNvSpPr>
          <p:nvPr/>
        </p:nvSpPr>
        <p:spPr bwMode="auto">
          <a:xfrm>
            <a:off x="4214813" y="2236788"/>
            <a:ext cx="381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i="1">
                <a:latin typeface="Times New Roman" pitchFamily="18" charset="0"/>
              </a:rPr>
              <a:t>c </a:t>
            </a:r>
            <a:r>
              <a:rPr lang="en-US" altLang="zh-TW" sz="3200" i="1">
                <a:latin typeface="Times New Roman" pitchFamily="18" charset="0"/>
              </a:rPr>
              <a:t> </a:t>
            </a:r>
          </a:p>
        </p:txBody>
      </p:sp>
      <p:sp>
        <p:nvSpPr>
          <p:cNvPr id="2168" name="Text Box 13"/>
          <p:cNvSpPr txBox="1">
            <a:spLocks noChangeArrowheads="1"/>
          </p:cNvSpPr>
          <p:nvPr/>
        </p:nvSpPr>
        <p:spPr bwMode="auto">
          <a:xfrm>
            <a:off x="2643188" y="3754438"/>
            <a:ext cx="3651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800" i="1">
                <a:latin typeface="Times New Roman" pitchFamily="18" charset="0"/>
              </a:rPr>
              <a:t>r</a:t>
            </a:r>
          </a:p>
        </p:txBody>
      </p:sp>
      <p:sp>
        <p:nvSpPr>
          <p:cNvPr id="2169" name="Rectangle 4"/>
          <p:cNvSpPr txBox="1">
            <a:spLocks noChangeArrowheads="1"/>
          </p:cNvSpPr>
          <p:nvPr/>
        </p:nvSpPr>
        <p:spPr bwMode="auto">
          <a:xfrm>
            <a:off x="2711450" y="5324475"/>
            <a:ext cx="5040313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TW" sz="2800">
                <a:solidFill>
                  <a:srgbClr val="FF0000"/>
                </a:solidFill>
                <a:latin typeface="Times New Roman" pitchFamily="18" charset="0"/>
              </a:rPr>
              <a:t>Pixel:  </a:t>
            </a:r>
            <a:r>
              <a:rPr lang="en-US" altLang="zh-TW" sz="2800">
                <a:latin typeface="Times New Roman" pitchFamily="18" charset="0"/>
              </a:rPr>
              <a:t>picture element</a:t>
            </a:r>
            <a:endParaRPr lang="en-US" altLang="zh-TW" sz="2800" b="1"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altLang="zh-TW" sz="2800">
                <a:solidFill>
                  <a:srgbClr val="FF0000"/>
                </a:solidFill>
                <a:latin typeface="Times New Roman" pitchFamily="18" charset="0"/>
              </a:rPr>
              <a:t>Gray level:  </a:t>
            </a:r>
            <a:r>
              <a:rPr lang="en-US" altLang="zh-TW" sz="2800">
                <a:latin typeface="Times New Roman" pitchFamily="18" charset="0"/>
              </a:rPr>
              <a:t>pixel value (0 – 255)</a:t>
            </a:r>
          </a:p>
        </p:txBody>
      </p:sp>
      <p:sp>
        <p:nvSpPr>
          <p:cNvPr id="2170" name="Rectangle 4"/>
          <p:cNvSpPr txBox="1">
            <a:spLocks noChangeArrowheads="1"/>
          </p:cNvSpPr>
          <p:nvPr/>
        </p:nvSpPr>
        <p:spPr bwMode="auto">
          <a:xfrm>
            <a:off x="2565400" y="1425575"/>
            <a:ext cx="6572250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TW" sz="2800" b="1">
                <a:latin typeface="Times New Roman" pitchFamily="18" charset="0"/>
              </a:rPr>
              <a:t>Digital</a:t>
            </a:r>
            <a:r>
              <a:rPr lang="en-US" altLang="zh-TW" sz="2800">
                <a:latin typeface="Times New Roman" pitchFamily="18" charset="0"/>
              </a:rPr>
              <a:t> </a:t>
            </a:r>
            <a:r>
              <a:rPr lang="en-US" altLang="zh-TW" sz="2800" b="1">
                <a:latin typeface="Times New Roman" pitchFamily="18" charset="0"/>
              </a:rPr>
              <a:t>image</a:t>
            </a:r>
            <a:r>
              <a:rPr lang="en-US" altLang="zh-TW" sz="2800">
                <a:latin typeface="Times New Roman" pitchFamily="18" charset="0"/>
              </a:rPr>
              <a:t>: a 2-D discrete function, </a:t>
            </a:r>
            <a:r>
              <a:rPr lang="en-US" altLang="zh-TW" sz="2800" i="1">
                <a:latin typeface="Times New Roman" pitchFamily="18" charset="0"/>
              </a:rPr>
              <a:t>I</a:t>
            </a:r>
            <a:r>
              <a:rPr lang="en-US" altLang="zh-TW" sz="2800">
                <a:latin typeface="Times New Roman" pitchFamily="18" charset="0"/>
              </a:rPr>
              <a:t>(</a:t>
            </a:r>
            <a:r>
              <a:rPr lang="en-US" altLang="zh-TW" sz="2800" i="1">
                <a:latin typeface="Times New Roman" pitchFamily="18" charset="0"/>
              </a:rPr>
              <a:t>r</a:t>
            </a:r>
            <a:r>
              <a:rPr lang="en-US" altLang="zh-TW" sz="2800">
                <a:latin typeface="Times New Roman" pitchFamily="18" charset="0"/>
              </a:rPr>
              <a:t>,</a:t>
            </a:r>
            <a:r>
              <a:rPr lang="en-US" altLang="zh-TW" sz="2800" i="1">
                <a:latin typeface="Times New Roman" pitchFamily="18" charset="0"/>
              </a:rPr>
              <a:t>c</a:t>
            </a:r>
            <a:r>
              <a:rPr lang="en-US" altLang="zh-TW" sz="2800">
                <a:latin typeface="Times New Roman" pitchFamily="18" charset="0"/>
              </a:rPr>
              <a:t>)</a:t>
            </a:r>
          </a:p>
        </p:txBody>
      </p:sp>
      <p:pic>
        <p:nvPicPr>
          <p:cNvPr id="2171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91338" y="2687638"/>
            <a:ext cx="2682875" cy="24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EC117A11-BC64-43CC-B0C3-0ED4FBFCEF84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6866" name="Picture 4" descr="0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28888" y="1636713"/>
            <a:ext cx="7272337" cy="2376487"/>
          </a:xfrm>
        </p:spPr>
      </p:pic>
      <p:sp>
        <p:nvSpPr>
          <p:cNvPr id="36867" name="Text Box 5"/>
          <p:cNvSpPr txBox="1">
            <a:spLocks noChangeArrowheads="1"/>
          </p:cNvSpPr>
          <p:nvPr/>
        </p:nvSpPr>
        <p:spPr bwMode="auto">
          <a:xfrm>
            <a:off x="2052638" y="908050"/>
            <a:ext cx="3168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</a:rPr>
              <a:t>  </a:t>
            </a: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</a:rPr>
              <a:t>Grayscale image</a:t>
            </a:r>
          </a:p>
        </p:txBody>
      </p:sp>
      <p:sp>
        <p:nvSpPr>
          <p:cNvPr id="36868" name="Rectangle 7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5194300" cy="706437"/>
          </a:xfrm>
        </p:spPr>
        <p:txBody>
          <a:bodyPr/>
          <a:lstStyle/>
          <a:p>
            <a:pPr eaLnBrk="1" hangingPunct="1"/>
            <a:r>
              <a:rPr lang="en-US" altLang="zh-TW" sz="3200" b="1" smtClean="0">
                <a:latin typeface="Times New Roman" pitchFamily="18" charset="0"/>
                <a:cs typeface="Times New Roman" pitchFamily="18" charset="0"/>
              </a:rPr>
              <a:t>1.8  Types of Digital Images</a:t>
            </a:r>
          </a:p>
        </p:txBody>
      </p:sp>
      <p:pic>
        <p:nvPicPr>
          <p:cNvPr id="3686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8888" y="4775200"/>
            <a:ext cx="2808287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1288" y="4711700"/>
            <a:ext cx="3025775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0"/>
          <p:cNvSpPr txBox="1">
            <a:spLocks noChangeArrowheads="1"/>
          </p:cNvSpPr>
          <p:nvPr/>
        </p:nvSpPr>
        <p:spPr bwMode="auto">
          <a:xfrm>
            <a:off x="2209800" y="4133850"/>
            <a:ext cx="24495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</a:rPr>
              <a:t>  Binary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36853B64-BC23-47AE-8198-B1D987EB7B69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789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4338638"/>
            <a:ext cx="7467600" cy="205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8438" y="549275"/>
            <a:ext cx="4419600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2286000" y="381000"/>
            <a:ext cx="2292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</a:rPr>
              <a:t>  Color image</a:t>
            </a:r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655888" y="3875088"/>
            <a:ext cx="55197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</a:rPr>
              <a:t>Indexed (or palette) color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38E05FC2-0B21-4829-910F-3CEE2F7BFA73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333375"/>
            <a:ext cx="3579812" cy="633413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Multispectral</a:t>
            </a:r>
            <a:r>
              <a:rPr lang="en-US" altLang="zh-TW" sz="28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r>
              <a:rPr lang="en-US" altLang="zh-TW" sz="280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891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2888" y="1196975"/>
            <a:ext cx="6697662" cy="22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2888" y="3789363"/>
            <a:ext cx="6697662" cy="227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EC4E4E9A-5836-4CA6-86FA-2D265454AB68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21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404813"/>
            <a:ext cx="2606675" cy="504825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Radio</a:t>
            </a:r>
            <a:r>
              <a:rPr lang="en-US" altLang="zh-TW" sz="28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r>
              <a:rPr lang="en-US" altLang="zh-TW" sz="2800" smtClean="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sp>
        <p:nvSpPr>
          <p:cNvPr id="4213" name="Rectangle 5"/>
          <p:cNvSpPr>
            <a:spLocks noChangeArrowheads="1"/>
          </p:cNvSpPr>
          <p:nvPr/>
        </p:nvSpPr>
        <p:spPr bwMode="auto">
          <a:xfrm>
            <a:off x="1524000" y="18351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4210" name="Object 114"/>
          <p:cNvGraphicFramePr>
            <a:graphicFrameLocks noChangeAspect="1"/>
          </p:cNvGraphicFramePr>
          <p:nvPr/>
        </p:nvGraphicFramePr>
        <p:xfrm>
          <a:off x="2424113" y="1268413"/>
          <a:ext cx="7343775" cy="4608512"/>
        </p:xfrm>
        <a:graphic>
          <a:graphicData uri="http://schemas.openxmlformats.org/presentationml/2006/ole">
            <p:oleObj spid="_x0000_s4210" r:id="rId3" imgW="7073153" imgH="3783106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20B52CD7-9661-40CD-A101-E607BA2A7D10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3375" y="407988"/>
            <a:ext cx="8631238" cy="1720850"/>
          </a:xfrm>
        </p:spPr>
        <p:txBody>
          <a:bodyPr/>
          <a:lstStyle/>
          <a:p>
            <a:pPr marL="0" indent="0" eaLnBrk="1" hangingPunct="1">
              <a:lnSpc>
                <a:spcPts val="4000"/>
              </a:lnSpc>
              <a:buFont typeface="Arial" charset="0"/>
              <a:buNone/>
            </a:pPr>
            <a:r>
              <a:rPr lang="en-US" altLang="zh-TW" sz="3200" b="1" smtClean="0">
                <a:latin typeface="Times New Roman" pitchFamily="18" charset="0"/>
                <a:cs typeface="Times New Roman" pitchFamily="18" charset="0"/>
              </a:rPr>
              <a:t>1.2  Image processing </a:t>
            </a:r>
            <a:r>
              <a:rPr lang="en-US" altLang="zh-TW" smtClean="0">
                <a:latin typeface="Times New Roman" pitchFamily="18" charset="0"/>
                <a:cs typeface="Times New Roman" pitchFamily="18" charset="0"/>
              </a:rPr>
              <a:t>– change the nature of an image</a:t>
            </a:r>
          </a:p>
          <a:p>
            <a:pPr marL="0" indent="0" eaLnBrk="1" hangingPunct="1">
              <a:lnSpc>
                <a:spcPts val="3500"/>
              </a:lnSpc>
              <a:buFont typeface="Arial" charset="0"/>
              <a:buNone/>
            </a:pP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TW" smtClean="0">
                <a:latin typeface="Times New Roman" pitchFamily="18" charset="0"/>
                <a:cs typeface="Times New Roman" pitchFamily="18" charset="0"/>
              </a:rPr>
              <a:t>     Objectives: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(a) Human interpretation </a:t>
            </a:r>
          </a:p>
          <a:p>
            <a:pPr marL="0" indent="0" eaLnBrk="1" hangingPunct="1">
              <a:lnSpc>
                <a:spcPts val="3500"/>
              </a:lnSpc>
              <a:buFont typeface="Arial" charset="0"/>
              <a:buNone/>
            </a:pP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(b) Machine perception</a:t>
            </a:r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1731963" y="2190750"/>
            <a:ext cx="44164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Tx/>
              <a:buAutoNum type="alphaUcParenBoth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 Human interpretation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</a:pPr>
            <a:endParaRPr lang="en-US" altLang="zh-TW" sz="500" b="1">
              <a:solidFill>
                <a:srgbClr val="009900"/>
              </a:solidFill>
              <a:latin typeface="Times New Roman" pitchFamily="18" charset="0"/>
            </a:endParaRP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TW" sz="2800">
                <a:latin typeface="Times New Roman" pitchFamily="18" charset="0"/>
              </a:rPr>
              <a:t>Image sharpening        </a:t>
            </a:r>
          </a:p>
        </p:txBody>
      </p:sp>
      <p:pic>
        <p:nvPicPr>
          <p:cNvPr id="19460" name="Picture 5" descr="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6163" y="3417888"/>
            <a:ext cx="7272337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F7475E4C-A1DA-4FFE-944C-68A92D0B47A6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60350"/>
            <a:ext cx="4248150" cy="633413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Ultrasound images</a:t>
            </a:r>
            <a:r>
              <a:rPr lang="en-US" altLang="zh-TW" sz="280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1524000" y="129698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6988" y="1125538"/>
            <a:ext cx="6985000" cy="239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6988" y="3717925"/>
            <a:ext cx="69850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178E393E-569C-4121-B714-0A0BA34C097F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25663" y="387350"/>
            <a:ext cx="3341687" cy="503238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Ultraviolet images</a:t>
            </a:r>
            <a:r>
              <a:rPr lang="en-US" altLang="zh-TW" sz="280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4113" y="1196975"/>
            <a:ext cx="7343775" cy="485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1F21FDB9-6EE1-4200-9CCE-4C23B9CF2C23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6988" y="1125538"/>
            <a:ext cx="31686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6988" y="3789363"/>
            <a:ext cx="31686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6" descr="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2060575"/>
            <a:ext cx="3744913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Text Box 7"/>
          <p:cNvSpPr txBox="1">
            <a:spLocks noChangeArrowheads="1"/>
          </p:cNvSpPr>
          <p:nvPr/>
        </p:nvSpPr>
        <p:spPr bwMode="auto">
          <a:xfrm>
            <a:off x="2351088" y="333375"/>
            <a:ext cx="24495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</a:rPr>
              <a:t>  X-ray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2793AF32-CA67-4344-A224-08C0A230C198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8" y="404813"/>
            <a:ext cx="3492500" cy="57626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Gamma-ray images</a:t>
            </a:r>
          </a:p>
        </p:txBody>
      </p:sp>
      <p:pic>
        <p:nvPicPr>
          <p:cNvPr id="4505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4113" y="1268413"/>
            <a:ext cx="3502025" cy="47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6363" y="1268413"/>
            <a:ext cx="3338512" cy="47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投影片編號版面配置區 8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t>1-</a:t>
            </a:r>
            <a:fld id="{8B598983-7191-4652-8CA0-A1F31BD06B95}" type="slidenum"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kumimoji="1" lang="en-US" altLang="zh-TW" sz="14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50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981200" y="274638"/>
            <a:ext cx="7138988" cy="993775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X-ray transmission computerized tomography </a:t>
            </a:r>
            <a:b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 (CT) image</a:t>
            </a:r>
          </a:p>
        </p:txBody>
      </p:sp>
      <p:graphicFrame>
        <p:nvGraphicFramePr>
          <p:cNvPr id="3496" name="Object 42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994150" y="1082675"/>
          <a:ext cx="4222750" cy="2609850"/>
        </p:xfrm>
        <a:graphic>
          <a:graphicData uri="http://schemas.openxmlformats.org/presentationml/2006/ole">
            <p:oleObj spid="_x0000_s3496" name="PhotoImpact" r:id="rId3" imgW="4057143" imgH="3266667" progId="PI3.Image">
              <p:embed/>
            </p:oleObj>
          </a:graphicData>
        </a:graphic>
      </p:graphicFrame>
      <p:graphicFrame>
        <p:nvGraphicFramePr>
          <p:cNvPr id="3497" name="Object 425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787650" y="3894138"/>
          <a:ext cx="3019425" cy="2360612"/>
        </p:xfrm>
        <a:graphic>
          <a:graphicData uri="http://schemas.openxmlformats.org/presentationml/2006/ole">
            <p:oleObj spid="_x0000_s3497" name="PhotoImpact" r:id="rId4" imgW="1657143" imgH="1590476" progId="PI3.Image">
              <p:embed/>
            </p:oleObj>
          </a:graphicData>
        </a:graphic>
      </p:graphicFrame>
      <p:graphicFrame>
        <p:nvGraphicFramePr>
          <p:cNvPr id="3498" name="Object 42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30950" y="3894138"/>
          <a:ext cx="3036888" cy="2360612"/>
        </p:xfrm>
        <a:graphic>
          <a:graphicData uri="http://schemas.openxmlformats.org/presentationml/2006/ole">
            <p:oleObj spid="_x0000_s3498" name="PhotoImpact" r:id="rId5" imgW="1838095" imgH="1428571" progId="PI3.Im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082C5706-1BCF-44C4-ADA5-FF97DF17610F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333375"/>
            <a:ext cx="2879725" cy="576263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Range</a:t>
            </a:r>
            <a:r>
              <a:rPr lang="en-US" altLang="zh-TW" sz="28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4113" y="1196975"/>
            <a:ext cx="2233612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9963" y="1196975"/>
            <a:ext cx="230187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1196975"/>
            <a:ext cx="2336800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95538" y="3716338"/>
            <a:ext cx="226377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11713" y="3711575"/>
            <a:ext cx="2376487" cy="228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6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0913" y="3695700"/>
            <a:ext cx="2281237" cy="231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883F7C2F-157F-4C4F-BE80-4FC240CB0A5A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260350"/>
            <a:ext cx="2584450" cy="588963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Moire</a:t>
            </a:r>
            <a:r>
              <a:rPr lang="en-US" altLang="zh-TW" sz="28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r>
              <a:rPr lang="en-US" altLang="zh-TW" sz="280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5913" y="3860800"/>
            <a:ext cx="26638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67438" y="1341438"/>
            <a:ext cx="374491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1450" y="1052513"/>
            <a:ext cx="3097213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853B0EAD-203B-4D16-BEB2-9F2CE1B21964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60350"/>
            <a:ext cx="4097337" cy="706438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Structure</a:t>
            </a:r>
            <a:r>
              <a:rPr lang="en-US" altLang="zh-TW" sz="2800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light</a:t>
            </a:r>
            <a:r>
              <a:rPr lang="en-US" altLang="zh-TW" sz="2800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</a:p>
        </p:txBody>
      </p:sp>
      <p:pic>
        <p:nvPicPr>
          <p:cNvPr id="50179" name="圖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8213" y="1041400"/>
            <a:ext cx="737235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F56E8058-32B4-4473-B35A-D7F24301F933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5120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0463" y="692150"/>
            <a:ext cx="3527425" cy="25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5550" y="3716338"/>
            <a:ext cx="3600450" cy="25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0463" y="3716338"/>
            <a:ext cx="3527425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95550" y="692150"/>
            <a:ext cx="3600450" cy="25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A8CA9C42-4228-4A19-963D-A68540437A68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46300" y="469900"/>
            <a:ext cx="3130550" cy="706438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Biological images</a:t>
            </a:r>
          </a:p>
        </p:txBody>
      </p:sp>
      <p:sp>
        <p:nvSpPr>
          <p:cNvPr id="52227" name="Rectangle 2"/>
          <p:cNvSpPr txBox="1">
            <a:spLocks noChangeArrowheads="1"/>
          </p:cNvSpPr>
          <p:nvPr/>
        </p:nvSpPr>
        <p:spPr bwMode="auto">
          <a:xfrm>
            <a:off x="2471738" y="1287463"/>
            <a:ext cx="5238750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Cattles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Horses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Chickens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Owls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Bees, Flies, Grasshoppers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Snakes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Fishes</a:t>
            </a:r>
          </a:p>
          <a:p>
            <a:pPr>
              <a:lnSpc>
                <a:spcPct val="900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bikini1_01-down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852488"/>
            <a:ext cx="2187575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1004888" y="1752600"/>
            <a:ext cx="11509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2800">
                <a:latin typeface="Times New Roman" pitchFamily="18" charset="0"/>
              </a:rPr>
              <a:t>Before</a:t>
            </a:r>
          </a:p>
        </p:txBody>
      </p:sp>
      <p:pic>
        <p:nvPicPr>
          <p:cNvPr id="57348" name="Picture 4" descr="bikini1_01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3602038"/>
            <a:ext cx="2193925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004888" y="4419600"/>
            <a:ext cx="9350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2800">
                <a:latin typeface="Times New Roman" pitchFamily="18" charset="0"/>
              </a:rPr>
              <a:t>After</a:t>
            </a:r>
          </a:p>
        </p:txBody>
      </p:sp>
      <p:pic>
        <p:nvPicPr>
          <p:cNvPr id="21509" name="Picture 6" descr="bikini4_01-down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7775" y="896938"/>
            <a:ext cx="4075113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7" descr="bikini4_01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2538" y="3625850"/>
            <a:ext cx="4090987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dirty="0" smtClean="0">
                <a:solidFill>
                  <a:schemeClr val="tx1"/>
                </a:solidFill>
                <a:latin typeface="Arial" charset="0"/>
              </a:rPr>
              <a:t>1-4</a:t>
            </a:r>
            <a:endParaRPr kumimoji="1" lang="en-US" altLang="zh-TW" sz="1400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6797DC78-5FDE-4324-B5A8-656651C05E3C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68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811213"/>
            <a:ext cx="4465637" cy="1236662"/>
          </a:xfrm>
        </p:spPr>
        <p:txBody>
          <a:bodyPr/>
          <a:lstStyle/>
          <a:p>
            <a:pPr eaLnBrk="1" hangingPunct="1">
              <a:lnSpc>
                <a:spcPts val="4500"/>
              </a:lnSpc>
            </a:pPr>
            <a:r>
              <a:rPr lang="en-US" altLang="zh-TW" sz="2800" smtClean="0">
                <a:latin typeface="Times New Roman" pitchFamily="18" charset="0"/>
                <a:cs typeface="Times New Roman" pitchFamily="18" charset="0"/>
              </a:rPr>
              <a:t>Examples:</a:t>
            </a: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i)   512 by 512 binary image:</a:t>
            </a:r>
          </a:p>
        </p:txBody>
      </p:sp>
      <p:sp>
        <p:nvSpPr>
          <p:cNvPr id="5689" name="Rectangle 9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5690" name="Rectangle 15"/>
          <p:cNvSpPr>
            <a:spLocks noChangeArrowheads="1"/>
          </p:cNvSpPr>
          <p:nvPr/>
        </p:nvSpPr>
        <p:spPr bwMode="auto">
          <a:xfrm>
            <a:off x="2289175" y="3028950"/>
            <a:ext cx="4895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ii)  512 by 512 greyscale image: </a:t>
            </a:r>
            <a:endParaRPr lang="en-US" altLang="zh-TW" sz="2800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5691" name="Text Box 19"/>
          <p:cNvSpPr txBox="1">
            <a:spLocks noChangeArrowheads="1"/>
          </p:cNvSpPr>
          <p:nvPr/>
        </p:nvSpPr>
        <p:spPr bwMode="auto">
          <a:xfrm>
            <a:off x="1860550" y="306388"/>
            <a:ext cx="38163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3200" b="1">
                <a:latin typeface="Times New Roman" pitchFamily="18" charset="0"/>
                <a:cs typeface="Times New Roman" pitchFamily="18" charset="0"/>
              </a:rPr>
              <a:t>1.9  Image File Sizes</a:t>
            </a:r>
          </a:p>
        </p:txBody>
      </p:sp>
      <p:graphicFrame>
        <p:nvGraphicFramePr>
          <p:cNvPr id="5682" name="Object 562"/>
          <p:cNvGraphicFramePr>
            <a:graphicFrameLocks noChangeAspect="1"/>
          </p:cNvGraphicFramePr>
          <p:nvPr/>
        </p:nvGraphicFramePr>
        <p:xfrm>
          <a:off x="2886075" y="2066925"/>
          <a:ext cx="7242175" cy="996950"/>
        </p:xfrm>
        <a:graphic>
          <a:graphicData uri="http://schemas.openxmlformats.org/presentationml/2006/ole">
            <p:oleObj spid="_x0000_s5682" name="Equation" r:id="rId3" imgW="3289300" imgH="444500" progId="Equation.DSMT4">
              <p:embed/>
            </p:oleObj>
          </a:graphicData>
        </a:graphic>
      </p:graphicFrame>
      <p:graphicFrame>
        <p:nvGraphicFramePr>
          <p:cNvPr id="5683" name="Object 563"/>
          <p:cNvGraphicFramePr>
            <a:graphicFrameLocks noChangeAspect="1"/>
          </p:cNvGraphicFramePr>
          <p:nvPr/>
        </p:nvGraphicFramePr>
        <p:xfrm>
          <a:off x="2359025" y="5172075"/>
          <a:ext cx="6081713" cy="625475"/>
        </p:xfrm>
        <a:graphic>
          <a:graphicData uri="http://schemas.openxmlformats.org/presentationml/2006/ole">
            <p:oleObj spid="_x0000_s5683" name="Equation" r:id="rId4" imgW="2692400" imgH="279400" progId="Equation.DSMT4">
              <p:embed/>
            </p:oleObj>
          </a:graphicData>
        </a:graphic>
      </p:graphicFrame>
      <p:graphicFrame>
        <p:nvGraphicFramePr>
          <p:cNvPr id="5684" name="Object 564"/>
          <p:cNvGraphicFramePr>
            <a:graphicFrameLocks noChangeAspect="1"/>
          </p:cNvGraphicFramePr>
          <p:nvPr/>
        </p:nvGraphicFramePr>
        <p:xfrm>
          <a:off x="2359025" y="5718175"/>
          <a:ext cx="7304088" cy="627063"/>
        </p:xfrm>
        <a:graphic>
          <a:graphicData uri="http://schemas.openxmlformats.org/presentationml/2006/ole">
            <p:oleObj spid="_x0000_s5684" name="Equation" r:id="rId5" imgW="3378200" imgH="279400" progId="Equation.DSMT4">
              <p:embed/>
            </p:oleObj>
          </a:graphicData>
        </a:graphic>
      </p:graphicFrame>
      <p:graphicFrame>
        <p:nvGraphicFramePr>
          <p:cNvPr id="5685" name="Object 565"/>
          <p:cNvGraphicFramePr>
            <a:graphicFrameLocks noChangeAspect="1"/>
          </p:cNvGraphicFramePr>
          <p:nvPr/>
        </p:nvGraphicFramePr>
        <p:xfrm>
          <a:off x="2833688" y="3660775"/>
          <a:ext cx="6697662" cy="484188"/>
        </p:xfrm>
        <a:graphic>
          <a:graphicData uri="http://schemas.openxmlformats.org/presentationml/2006/ole">
            <p:oleObj spid="_x0000_s5685" name="Equation" r:id="rId6" imgW="3035300" imgH="215900" progId="Equation.DSMT4">
              <p:embed/>
            </p:oleObj>
          </a:graphicData>
        </a:graphic>
      </p:graphicFrame>
      <p:sp>
        <p:nvSpPr>
          <p:cNvPr id="5692" name="Rectangle 15"/>
          <p:cNvSpPr>
            <a:spLocks noChangeArrowheads="1"/>
          </p:cNvSpPr>
          <p:nvPr/>
        </p:nvSpPr>
        <p:spPr bwMode="auto">
          <a:xfrm>
            <a:off x="2306638" y="4167188"/>
            <a:ext cx="4448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iii) 512 by 512 color image: </a:t>
            </a:r>
            <a:endParaRPr lang="en-US" altLang="zh-TW" sz="2800">
              <a:solidFill>
                <a:srgbClr val="990000"/>
              </a:solidFill>
              <a:latin typeface="Times New Roman" pitchFamily="18" charset="0"/>
            </a:endParaRPr>
          </a:p>
        </p:txBody>
      </p:sp>
      <p:graphicFrame>
        <p:nvGraphicFramePr>
          <p:cNvPr id="5686" name="Object 566"/>
          <p:cNvGraphicFramePr>
            <a:graphicFrameLocks noChangeAspect="1"/>
          </p:cNvGraphicFramePr>
          <p:nvPr/>
        </p:nvGraphicFramePr>
        <p:xfrm>
          <a:off x="2886075" y="4743450"/>
          <a:ext cx="6851650" cy="484188"/>
        </p:xfrm>
        <a:graphic>
          <a:graphicData uri="http://schemas.openxmlformats.org/presentationml/2006/ole">
            <p:oleObj spid="_x0000_s5686" name="Equation" r:id="rId7" imgW="3124200" imgH="2159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030D919D-1F14-4FA1-AF4C-689565897045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81213" y="1047750"/>
            <a:ext cx="5884862" cy="576263"/>
          </a:xfrm>
        </p:spPr>
        <p:txBody>
          <a:bodyPr/>
          <a:lstStyle/>
          <a:p>
            <a:pPr eaLnBrk="1" hangingPunct="1"/>
            <a:r>
              <a:rPr lang="en-US" altLang="zh-TW" sz="2800" smtClean="0">
                <a:latin typeface="Times New Roman" pitchFamily="18" charset="0"/>
                <a:cs typeface="Times New Roman" pitchFamily="18" charset="0"/>
              </a:rPr>
              <a:t>-- Limitations of human visual system</a:t>
            </a:r>
          </a:p>
        </p:txBody>
      </p:sp>
      <p:sp>
        <p:nvSpPr>
          <p:cNvPr id="55299" name="Rectangle 9"/>
          <p:cNvSpPr>
            <a:spLocks noChangeArrowheads="1"/>
          </p:cNvSpPr>
          <p:nvPr/>
        </p:nvSpPr>
        <p:spPr bwMode="auto">
          <a:xfrm>
            <a:off x="1541463" y="2201863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55300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5125" y="1854200"/>
            <a:ext cx="5492750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Rectangle 15"/>
          <p:cNvSpPr>
            <a:spLocks noChangeArrowheads="1"/>
          </p:cNvSpPr>
          <p:nvPr/>
        </p:nvSpPr>
        <p:spPr bwMode="auto">
          <a:xfrm>
            <a:off x="2081213" y="4621213"/>
            <a:ext cx="132873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Optical </a:t>
            </a:r>
          </a:p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illusion</a:t>
            </a:r>
            <a:endParaRPr lang="en-US" altLang="zh-TW" sz="2800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55302" name="Text Box 19"/>
          <p:cNvSpPr txBox="1">
            <a:spLocks noChangeArrowheads="1"/>
          </p:cNvSpPr>
          <p:nvPr/>
        </p:nvSpPr>
        <p:spPr bwMode="auto">
          <a:xfrm>
            <a:off x="1490663" y="382588"/>
            <a:ext cx="42481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3200" b="1">
                <a:latin typeface="Times New Roman" pitchFamily="18" charset="0"/>
                <a:cs typeface="Times New Roman" pitchFamily="18" charset="0"/>
              </a:rPr>
              <a:t>1.10  Image Perception</a:t>
            </a:r>
          </a:p>
        </p:txBody>
      </p:sp>
      <p:sp>
        <p:nvSpPr>
          <p:cNvPr id="55303" name="Rectangle 2"/>
          <p:cNvSpPr txBox="1">
            <a:spLocks noChangeArrowheads="1"/>
          </p:cNvSpPr>
          <p:nvPr/>
        </p:nvSpPr>
        <p:spPr bwMode="auto">
          <a:xfrm>
            <a:off x="1958975" y="2281238"/>
            <a:ext cx="2216150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kumimoji="0"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Simultaneous </a:t>
            </a:r>
          </a:p>
          <a:p>
            <a:pPr>
              <a:lnSpc>
                <a:spcPct val="90000"/>
              </a:lnSpc>
            </a:pPr>
            <a:r>
              <a:rPr kumimoji="0"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   contrast</a:t>
            </a:r>
          </a:p>
        </p:txBody>
      </p:sp>
      <p:pic>
        <p:nvPicPr>
          <p:cNvPr id="55304" name="圖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8238" y="4000500"/>
            <a:ext cx="1966912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5" name="圖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88175" y="3990975"/>
            <a:ext cx="195580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F9B42FE7-4C36-46D4-B4ED-9D9B6D441B6E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65313" y="3536950"/>
            <a:ext cx="2009775" cy="1768475"/>
          </a:xfrm>
        </p:spPr>
        <p:txBody>
          <a:bodyPr/>
          <a:lstStyle/>
          <a:p>
            <a:pPr eaLnBrk="1" hangingPunct="1">
              <a:lnSpc>
                <a:spcPts val="4000"/>
              </a:lnSpc>
            </a:pP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Overshoot </a:t>
            </a:r>
            <a:b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    and </a:t>
            </a:r>
            <a:b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80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Undershoot</a:t>
            </a:r>
            <a:endParaRPr lang="en-US" altLang="zh-TW" sz="28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32263" y="2671763"/>
            <a:ext cx="3887787" cy="368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Rectangle 15"/>
          <p:cNvSpPr>
            <a:spLocks noChangeArrowheads="1"/>
          </p:cNvSpPr>
          <p:nvPr/>
        </p:nvSpPr>
        <p:spPr bwMode="auto">
          <a:xfrm>
            <a:off x="1865313" y="1100138"/>
            <a:ext cx="179705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Subjective </a:t>
            </a:r>
          </a:p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objects</a:t>
            </a:r>
            <a:endParaRPr lang="en-US" altLang="zh-TW" sz="2800">
              <a:solidFill>
                <a:srgbClr val="990000"/>
              </a:solidFill>
              <a:latin typeface="Times New Roman" pitchFamily="18" charset="0"/>
            </a:endParaRPr>
          </a:p>
        </p:txBody>
      </p:sp>
      <p:pic>
        <p:nvPicPr>
          <p:cNvPr id="56326" name="圖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2263" y="669925"/>
            <a:ext cx="1862137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7" name="圖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5363" y="636588"/>
            <a:ext cx="18573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4C36178D-C252-44E4-AC38-F5BC58258B24}" type="slidenum">
              <a:rPr lang="en-US" altLang="zh-TW" sz="1400">
                <a:ea typeface="+mn-ea"/>
              </a:rPr>
              <a:pPr algn="r">
                <a:defRPr/>
              </a:pPr>
              <a:t>33</a:t>
            </a:fld>
            <a:endParaRPr lang="en-US" altLang="zh-TW" sz="1400">
              <a:ea typeface="+mn-ea"/>
            </a:endParaRPr>
          </a:p>
        </p:txBody>
      </p:sp>
      <p:sp>
        <p:nvSpPr>
          <p:cNvPr id="57346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5734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8025" y="450850"/>
            <a:ext cx="881538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325" y="1096963"/>
            <a:ext cx="6546850" cy="532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53E199FF-947F-4597-8C25-DB2449FB636F}" type="slidenum">
              <a:rPr lang="en-US" altLang="zh-TW" sz="1400">
                <a:ea typeface="+mn-ea"/>
              </a:rPr>
              <a:pPr algn="r">
                <a:defRPr/>
              </a:pPr>
              <a:t>34</a:t>
            </a:fld>
            <a:endParaRPr lang="en-US" altLang="zh-TW" sz="1400">
              <a:ea typeface="+mn-ea"/>
            </a:endParaRPr>
          </a:p>
        </p:txBody>
      </p:sp>
      <p:sp>
        <p:nvSpPr>
          <p:cNvPr id="58370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4275" y="650875"/>
            <a:ext cx="7727950" cy="567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732402F1-4E1A-4FDA-AAA5-B6D8E93EB11C}" type="slidenum">
              <a:rPr lang="en-US" altLang="zh-TW" sz="1400">
                <a:ea typeface="+mn-ea"/>
              </a:rPr>
              <a:pPr algn="r">
                <a:defRPr/>
              </a:pPr>
              <a:t>35</a:t>
            </a:fld>
            <a:endParaRPr lang="en-US" altLang="zh-TW" sz="1400">
              <a:ea typeface="+mn-ea"/>
            </a:endParaRPr>
          </a:p>
        </p:txBody>
      </p:sp>
      <p:sp>
        <p:nvSpPr>
          <p:cNvPr id="59394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2375" y="804863"/>
            <a:ext cx="7670800" cy="544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F70090FB-D3FA-4FFA-B9E2-59A4F31F1483}" type="slidenum">
              <a:rPr lang="en-US" altLang="zh-TW" sz="1400">
                <a:ea typeface="+mn-ea"/>
              </a:rPr>
              <a:pPr algn="r">
                <a:defRPr/>
              </a:pPr>
              <a:t>36</a:t>
            </a:fld>
            <a:endParaRPr lang="en-US" altLang="zh-TW" sz="1400">
              <a:ea typeface="+mn-ea"/>
            </a:endParaRPr>
          </a:p>
        </p:txBody>
      </p:sp>
      <p:sp>
        <p:nvSpPr>
          <p:cNvPr id="60418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6325" y="666750"/>
            <a:ext cx="7715250" cy="562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0D1778D1-03FF-4FE0-AE99-7D91C756EE9C}" type="slidenum">
              <a:rPr lang="en-US" altLang="zh-TW" sz="1400">
                <a:ea typeface="+mn-ea"/>
              </a:rPr>
              <a:pPr algn="r">
                <a:defRPr/>
              </a:pPr>
              <a:t>37</a:t>
            </a:fld>
            <a:endParaRPr lang="en-US" altLang="zh-TW" sz="1400">
              <a:ea typeface="+mn-ea"/>
            </a:endParaRPr>
          </a:p>
        </p:txBody>
      </p:sp>
      <p:sp>
        <p:nvSpPr>
          <p:cNvPr id="61442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5988" y="506413"/>
            <a:ext cx="7843837" cy="579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A7F42CAB-77AA-4BAB-9151-A904F302D6FB}" type="slidenum">
              <a:rPr lang="en-US" altLang="zh-TW" sz="1400">
                <a:ea typeface="+mn-ea"/>
              </a:rPr>
              <a:pPr algn="r">
                <a:defRPr/>
              </a:pPr>
              <a:t>38</a:t>
            </a:fld>
            <a:endParaRPr lang="en-US" altLang="zh-TW" sz="1400">
              <a:ea typeface="+mn-ea"/>
            </a:endParaRPr>
          </a:p>
        </p:txBody>
      </p:sp>
      <p:sp>
        <p:nvSpPr>
          <p:cNvPr id="62466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6246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7863" y="622300"/>
            <a:ext cx="8350250" cy="577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 descr="blonde2_01-down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7550" y="817563"/>
            <a:ext cx="171291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 descr="blonde2_01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7550" y="3927475"/>
            <a:ext cx="1774825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4" descr="blonde3_01-down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9550" y="1096963"/>
            <a:ext cx="2438400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 descr="blonde3_01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74938" y="4191000"/>
            <a:ext cx="2425700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6" descr="blonde1_01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99463" y="3440113"/>
            <a:ext cx="2381250" cy="299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7" descr="blonde1_01-down[1]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45488" y="488950"/>
            <a:ext cx="2398712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1023938" y="4495800"/>
            <a:ext cx="12477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2800">
                <a:latin typeface="Times New Roman" pitchFamily="18" charset="0"/>
              </a:rPr>
              <a:t>After</a:t>
            </a:r>
          </a:p>
        </p:txBody>
      </p:sp>
      <p:sp>
        <p:nvSpPr>
          <p:cNvPr id="22536" name="Text Box 9"/>
          <p:cNvSpPr txBox="1">
            <a:spLocks noChangeArrowheads="1"/>
          </p:cNvSpPr>
          <p:nvPr/>
        </p:nvSpPr>
        <p:spPr bwMode="auto">
          <a:xfrm>
            <a:off x="982663" y="1447800"/>
            <a:ext cx="1533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2800">
                <a:latin typeface="Times New Roman" pitchFamily="18" charset="0"/>
              </a:rPr>
              <a:t>Before</a:t>
            </a:r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dirty="0" smtClean="0">
                <a:solidFill>
                  <a:schemeClr val="tx1"/>
                </a:solidFill>
                <a:latin typeface="Arial" charset="0"/>
              </a:rPr>
              <a:t>1-5</a:t>
            </a:r>
            <a:endParaRPr kumimoji="1" lang="en-US" altLang="zh-TW" sz="1400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aleocochodzi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7200" y="1143000"/>
            <a:ext cx="8940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Text Box 3"/>
          <p:cNvSpPr txBox="1">
            <a:spLocks noChangeArrowheads="1"/>
          </p:cNvSpPr>
          <p:nvPr/>
        </p:nvSpPr>
        <p:spPr bwMode="auto">
          <a:xfrm>
            <a:off x="2133600" y="457200"/>
            <a:ext cx="8128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fr-FR" altLang="zh-TW" sz="3200" b="1">
                <a:latin typeface="Times New Roman" pitchFamily="18" charset="0"/>
              </a:rPr>
              <a:t>For you, . . . not much can be done!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5200" y="2841625"/>
            <a:ext cx="2438400" cy="130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dirty="0" smtClean="0">
                <a:solidFill>
                  <a:schemeClr val="tx1"/>
                </a:solidFill>
                <a:latin typeface="Arial" charset="0"/>
              </a:rPr>
              <a:t>1-6</a:t>
            </a:r>
            <a:endParaRPr kumimoji="1" lang="en-US" altLang="zh-TW" sz="1400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dirty="0">
                <a:solidFill>
                  <a:schemeClr val="tx1"/>
                </a:solidFill>
                <a:latin typeface="Arial" charset="0"/>
              </a:rPr>
              <a:t>1-</a:t>
            </a:r>
            <a:fld id="{4DC915A6-9AFE-4058-BF00-F0A13BF2B264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kumimoji="1" lang="en-US" altLang="zh-TW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8213" y="260350"/>
            <a:ext cx="2808287" cy="576263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mtClean="0">
                <a:latin typeface="Times New Roman" pitchFamily="18" charset="0"/>
                <a:cs typeface="Times New Roman" pitchFamily="18" charset="0"/>
              </a:rPr>
              <a:t> Noise removal</a:t>
            </a:r>
          </a:p>
        </p:txBody>
      </p:sp>
      <p:pic>
        <p:nvPicPr>
          <p:cNvPr id="20483" name="Picture 4" descr="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4113" y="836613"/>
            <a:ext cx="7272337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2351088" y="3429000"/>
            <a:ext cx="280828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TW" sz="2800">
                <a:latin typeface="Times New Roman" pitchFamily="18" charset="0"/>
              </a:rPr>
              <a:t>Deblurring</a:t>
            </a:r>
          </a:p>
        </p:txBody>
      </p:sp>
      <p:pic>
        <p:nvPicPr>
          <p:cNvPr id="20485" name="Picture 3" descr="G:\陳世旺-橫式_頁面_00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4750" y="3933825"/>
            <a:ext cx="3497263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7600" y="3933825"/>
            <a:ext cx="3500438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7" name="Rectangle 2"/>
          <p:cNvSpPr>
            <a:spLocks noChangeArrowheads="1"/>
          </p:cNvSpPr>
          <p:nvPr/>
        </p:nvSpPr>
        <p:spPr bwMode="auto">
          <a:xfrm>
            <a:off x="1581150" y="814388"/>
            <a:ext cx="5300663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TW" sz="2800">
                <a:latin typeface="Times New Roman" pitchFamily="18" charset="0"/>
              </a:rPr>
              <a:t>Example: scene understanding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</a:rPr>
              <a:t>  Thresholding, Noise removal 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</a:rPr>
              <a:t>  Group</a:t>
            </a:r>
            <a:r>
              <a:rPr lang="en-US" altLang="zh-TW" sz="2800">
                <a:solidFill>
                  <a:schemeClr val="tx2"/>
                </a:solidFill>
                <a:latin typeface="Times New Roman" pitchFamily="18" charset="0"/>
              </a:rPr>
              <a:t> ─ form significant regions 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</a:rPr>
              <a:t>  Cluster</a:t>
            </a:r>
            <a:r>
              <a:rPr lang="en-US" altLang="zh-TW" sz="2800">
                <a:solidFill>
                  <a:schemeClr val="tx2"/>
                </a:solidFill>
                <a:latin typeface="Times New Roman" pitchFamily="18" charset="0"/>
              </a:rPr>
              <a:t> ─ associate with objects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</a:rPr>
              <a:t>  Segment</a:t>
            </a:r>
            <a:r>
              <a:rPr lang="en-US" altLang="zh-TW" sz="2800">
                <a:solidFill>
                  <a:schemeClr val="tx2"/>
                </a:solidFill>
                <a:latin typeface="Times New Roman" pitchFamily="18" charset="0"/>
              </a:rPr>
              <a:t> ─ locate primary areas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</a:rPr>
              <a:t>  Edge detection </a:t>
            </a:r>
            <a:r>
              <a:rPr lang="en-US" altLang="zh-TW" sz="2800">
                <a:solidFill>
                  <a:schemeClr val="tx2"/>
                </a:solidFill>
                <a:latin typeface="Times New Roman" pitchFamily="18" charset="0"/>
              </a:rPr>
              <a:t>, </a:t>
            </a: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</a:rPr>
              <a:t>Edge following</a:t>
            </a:r>
          </a:p>
          <a:p>
            <a:pPr>
              <a:lnSpc>
                <a:spcPts val="4000"/>
              </a:lnSpc>
            </a:pPr>
            <a:r>
              <a:rPr lang="en-US" altLang="zh-TW" sz="2800" b="1">
                <a:solidFill>
                  <a:schemeClr val="tx2"/>
                </a:solidFill>
                <a:latin typeface="Times New Roman" pitchFamily="18" charset="0"/>
              </a:rPr>
              <a:t>  . . . . . . . . . . . . . </a:t>
            </a:r>
            <a:r>
              <a:rPr lang="en-US" altLang="zh-TW" sz="3200">
                <a:solidFill>
                  <a:schemeClr val="tx2"/>
                </a:solidFill>
                <a:latin typeface="Times New Roman" pitchFamily="18" charset="0"/>
              </a:rPr>
              <a:t>  </a:t>
            </a:r>
          </a:p>
        </p:txBody>
      </p:sp>
      <p:pic>
        <p:nvPicPr>
          <p:cNvPr id="623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7138" y="1108075"/>
            <a:ext cx="24606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236" name="Object 92"/>
          <p:cNvGraphicFramePr>
            <a:graphicFrameLocks noGrp="1" noChangeAspect="1"/>
          </p:cNvGraphicFramePr>
          <p:nvPr>
            <p:ph/>
          </p:nvPr>
        </p:nvGraphicFramePr>
        <p:xfrm>
          <a:off x="7651750" y="3754438"/>
          <a:ext cx="2447925" cy="1922462"/>
        </p:xfrm>
        <a:graphic>
          <a:graphicData uri="http://schemas.openxmlformats.org/presentationml/2006/ole">
            <p:oleObj spid="_x0000_s6236" name="PhotoImpact" r:id="rId5" imgW="3152381" imgH="2476190" progId="PI3.Image">
              <p:embed/>
            </p:oleObj>
          </a:graphicData>
        </a:graphic>
      </p:graphicFrame>
      <p:sp>
        <p:nvSpPr>
          <p:cNvPr id="6239" name="Rectangle 8"/>
          <p:cNvSpPr>
            <a:spLocks noChangeArrowheads="1"/>
          </p:cNvSpPr>
          <p:nvPr/>
        </p:nvSpPr>
        <p:spPr bwMode="auto">
          <a:xfrm>
            <a:off x="8242300" y="3033713"/>
            <a:ext cx="1282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Times New Roman" pitchFamily="18" charset="0"/>
                <a:cs typeface="Times New Roman" pitchFamily="18" charset="0"/>
              </a:rPr>
              <a:t>Input image</a:t>
            </a:r>
          </a:p>
        </p:txBody>
      </p:sp>
      <p:sp>
        <p:nvSpPr>
          <p:cNvPr id="6240" name="Rectangle 9"/>
          <p:cNvSpPr>
            <a:spLocks noChangeArrowheads="1"/>
          </p:cNvSpPr>
          <p:nvPr/>
        </p:nvSpPr>
        <p:spPr bwMode="auto">
          <a:xfrm>
            <a:off x="8250238" y="5813425"/>
            <a:ext cx="140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Times New Roman" pitchFamily="18" charset="0"/>
                <a:cs typeface="Times New Roman" pitchFamily="18" charset="0"/>
              </a:rPr>
              <a:t>Thresholding</a:t>
            </a:r>
          </a:p>
        </p:txBody>
      </p:sp>
      <p:pic>
        <p:nvPicPr>
          <p:cNvPr id="6241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61038" y="4991100"/>
            <a:ext cx="1368425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2" name="Rectangle 12"/>
          <p:cNvSpPr>
            <a:spLocks noChangeArrowheads="1"/>
          </p:cNvSpPr>
          <p:nvPr/>
        </p:nvSpPr>
        <p:spPr bwMode="auto">
          <a:xfrm>
            <a:off x="6024563" y="5734050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Times New Roman" pitchFamily="18" charset="0"/>
                <a:cs typeface="Times New Roman" pitchFamily="18" charset="0"/>
              </a:rPr>
              <a:t>Grouping, </a:t>
            </a:r>
          </a:p>
          <a:p>
            <a:pPr algn="ctr"/>
            <a:r>
              <a:rPr lang="en-US" altLang="zh-TW">
                <a:latin typeface="Times New Roman" pitchFamily="18" charset="0"/>
                <a:cs typeface="Times New Roman" pitchFamily="18" charset="0"/>
              </a:rPr>
              <a:t>Clustering</a:t>
            </a:r>
          </a:p>
        </p:txBody>
      </p:sp>
      <p:pic>
        <p:nvPicPr>
          <p:cNvPr id="6243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02100" y="5013325"/>
            <a:ext cx="1325563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4" name="Rectangle 14"/>
          <p:cNvSpPr>
            <a:spLocks noChangeArrowheads="1"/>
          </p:cNvSpPr>
          <p:nvPr/>
        </p:nvSpPr>
        <p:spPr bwMode="auto">
          <a:xfrm>
            <a:off x="4102100" y="5805488"/>
            <a:ext cx="1441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Times New Roman" pitchFamily="18" charset="0"/>
                <a:cs typeface="Times New Roman" pitchFamily="18" charset="0"/>
              </a:rPr>
              <a:t>Segmentation</a:t>
            </a:r>
          </a:p>
        </p:txBody>
      </p:sp>
      <p:pic>
        <p:nvPicPr>
          <p:cNvPr id="6245" name="圖片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85963" y="4843463"/>
            <a:ext cx="14573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" name="矩形 2"/>
          <p:cNvSpPr>
            <a:spLocks noChangeArrowheads="1"/>
          </p:cNvSpPr>
          <p:nvPr/>
        </p:nvSpPr>
        <p:spPr bwMode="auto">
          <a:xfrm>
            <a:off x="1962150" y="5832475"/>
            <a:ext cx="165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2"/>
                </a:solidFill>
                <a:latin typeface="Times New Roman" pitchFamily="18" charset="0"/>
              </a:rPr>
              <a:t>Edge detection</a:t>
            </a:r>
          </a:p>
          <a:p>
            <a:r>
              <a:rPr lang="en-US" altLang="zh-TW">
                <a:solidFill>
                  <a:schemeClr val="tx2"/>
                </a:solidFill>
                <a:latin typeface="Times New Roman" pitchFamily="18" charset="0"/>
              </a:rPr>
              <a:t>Edge following </a:t>
            </a:r>
            <a:endParaRPr lang="zh-TW" altLang="en-US"/>
          </a:p>
        </p:txBody>
      </p:sp>
      <p:pic>
        <p:nvPicPr>
          <p:cNvPr id="6247" name="Picture 1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64200" y="4440238"/>
            <a:ext cx="14922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8" name="Picture 1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19738" y="4056063"/>
            <a:ext cx="1784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dirty="0" smtClean="0">
                <a:solidFill>
                  <a:schemeClr val="tx1"/>
                </a:solidFill>
                <a:latin typeface="Arial" charset="0"/>
              </a:rPr>
              <a:t>1-8</a:t>
            </a:r>
            <a:endParaRPr kumimoji="1" lang="en-US" altLang="zh-TW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251" name="Rectangle 3"/>
          <p:cNvSpPr>
            <a:spLocks noChangeArrowheads="1"/>
          </p:cNvSpPr>
          <p:nvPr/>
        </p:nvSpPr>
        <p:spPr bwMode="auto">
          <a:xfrm>
            <a:off x="1498600" y="355600"/>
            <a:ext cx="4027488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kumimoji="0" lang="en-US" altLang="zh-TW" sz="28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(B) Machine perception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18EC4349-D65D-43E6-821A-DF3E1B177485}" type="slidenum">
              <a:rPr lang="en-US" altLang="zh-TW" sz="1400">
                <a:ea typeface="+mn-ea"/>
              </a:rPr>
              <a:pPr algn="r">
                <a:defRPr/>
              </a:pPr>
              <a:t>8</a:t>
            </a:fld>
            <a:endParaRPr lang="en-US" altLang="zh-TW" sz="1400">
              <a:ea typeface="+mn-ea"/>
            </a:endParaRPr>
          </a:p>
        </p:txBody>
      </p:sp>
      <p:sp>
        <p:nvSpPr>
          <p:cNvPr id="66564" name="Rectangle 9"/>
          <p:cNvSpPr>
            <a:spLocks noChangeArrowheads="1"/>
          </p:cNvSpPr>
          <p:nvPr/>
        </p:nvSpPr>
        <p:spPr bwMode="auto">
          <a:xfrm>
            <a:off x="4460875" y="3375025"/>
            <a:ext cx="26638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400">
                <a:latin typeface="Times New Roman" pitchFamily="18" charset="0"/>
              </a:rPr>
              <a:t>Image segmentation</a:t>
            </a:r>
          </a:p>
        </p:txBody>
      </p:sp>
      <p:pic>
        <p:nvPicPr>
          <p:cNvPr id="66565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5488" y="1012825"/>
            <a:ext cx="2652712" cy="225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6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1450" y="1012825"/>
            <a:ext cx="2801938" cy="226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7" name="Rectangle 13"/>
          <p:cNvSpPr>
            <a:spLocks noChangeArrowheads="1"/>
          </p:cNvSpPr>
          <p:nvPr/>
        </p:nvSpPr>
        <p:spPr bwMode="auto">
          <a:xfrm>
            <a:off x="7862888" y="3354388"/>
            <a:ext cx="20494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400">
                <a:latin typeface="Times New Roman" pitchFamily="18" charset="0"/>
              </a:rPr>
              <a:t>Edge detection</a:t>
            </a:r>
          </a:p>
        </p:txBody>
      </p:sp>
      <p:sp>
        <p:nvSpPr>
          <p:cNvPr id="66568" name="Rectangle 13"/>
          <p:cNvSpPr>
            <a:spLocks noChangeArrowheads="1"/>
          </p:cNvSpPr>
          <p:nvPr/>
        </p:nvSpPr>
        <p:spPr bwMode="auto">
          <a:xfrm>
            <a:off x="2055813" y="3384550"/>
            <a:ext cx="16732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400">
                <a:latin typeface="Times New Roman" pitchFamily="18" charset="0"/>
              </a:rPr>
              <a:t>Input image</a:t>
            </a:r>
          </a:p>
        </p:txBody>
      </p:sp>
      <p:pic>
        <p:nvPicPr>
          <p:cNvPr id="66569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35850" y="1025525"/>
            <a:ext cx="2701925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6B9F968E-E88D-4233-8917-22684A241A2F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06600" y="508000"/>
            <a:ext cx="5400675" cy="647700"/>
          </a:xfrm>
        </p:spPr>
        <p:txBody>
          <a:bodyPr/>
          <a:lstStyle/>
          <a:p>
            <a:pPr eaLnBrk="1" hangingPunct="1"/>
            <a:r>
              <a:rPr lang="en-US" altLang="zh-TW" sz="2800" b="1" smtClean="0">
                <a:latin typeface="Times New Roman" pitchFamily="18" charset="0"/>
                <a:cs typeface="Times New Roman" pitchFamily="18" charset="0"/>
              </a:rPr>
              <a:t>Three levels of image processing: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5525" y="1300163"/>
            <a:ext cx="6681788" cy="4392612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Low-level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–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e.g.,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threshold, noise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removal (smoothing)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enhancement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Times New Roman" pitchFamily="18" charset="0"/>
              </a:rPr>
              <a:t>sharpening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Mid-level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–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e.g.,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grouping, clustering,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edge detection, image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High-level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–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e.g., object recognition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scene understanding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D4D0C8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D4D0C8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335</Words>
  <Application>Microsoft Office PowerPoint</Application>
  <PresentationFormat>Custom</PresentationFormat>
  <Paragraphs>148</Paragraphs>
  <Slides>38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簡報設計範本</vt:lpstr>
      </vt:variant>
      <vt:variant>
        <vt:i4>4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38</vt:i4>
      </vt:variant>
    </vt:vector>
  </HeadingPairs>
  <TitlesOfParts>
    <vt:vector size="49" baseType="lpstr">
      <vt:lpstr>Arial</vt:lpstr>
      <vt:lpstr>新細明體</vt:lpstr>
      <vt:lpstr>Calibri Light</vt:lpstr>
      <vt:lpstr>Calibri</vt:lpstr>
      <vt:lpstr>Times New Roman</vt:lpstr>
      <vt:lpstr>Office 佈景主題</vt:lpstr>
      <vt:lpstr>Office 佈景主題</vt:lpstr>
      <vt:lpstr>Office 佈景主題</vt:lpstr>
      <vt:lpstr>Office 佈景主題</vt:lpstr>
      <vt:lpstr>PhotoImpact</vt:lpstr>
      <vt:lpstr>Equation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Three levels of image processing:</vt:lpstr>
      <vt:lpstr>1.3.1  Image Acquisition </vt:lpstr>
      <vt:lpstr>投影片 11</vt:lpstr>
      <vt:lpstr>1.3.2  Sampling </vt:lpstr>
      <vt:lpstr>  Grayscale resolution (Quantization)</vt:lpstr>
      <vt:lpstr>投影片 14</vt:lpstr>
      <vt:lpstr>投影片 15</vt:lpstr>
      <vt:lpstr>1.8  Types of Digital Images</vt:lpstr>
      <vt:lpstr>投影片 17</vt:lpstr>
      <vt:lpstr>  Multispectral images </vt:lpstr>
      <vt:lpstr>  Radio images  </vt:lpstr>
      <vt:lpstr>  Ultrasound images </vt:lpstr>
      <vt:lpstr>  Ultraviolet images </vt:lpstr>
      <vt:lpstr>投影片 22</vt:lpstr>
      <vt:lpstr>投影片 23</vt:lpstr>
      <vt:lpstr>  X-ray transmission computerized tomography     (CT) image</vt:lpstr>
      <vt:lpstr>  Range images</vt:lpstr>
      <vt:lpstr>  Moire images </vt:lpstr>
      <vt:lpstr>  Structure light images</vt:lpstr>
      <vt:lpstr>投影片 28</vt:lpstr>
      <vt:lpstr>  Biological images</vt:lpstr>
      <vt:lpstr>Examples:   i)   512 by 512 binary image:</vt:lpstr>
      <vt:lpstr>-- Limitations of human visual system</vt:lpstr>
      <vt:lpstr>Overshoot        and  Undershoot</vt:lpstr>
      <vt:lpstr>投影片 33</vt:lpstr>
      <vt:lpstr>投影片 34</vt:lpstr>
      <vt:lpstr>投影片 35</vt:lpstr>
      <vt:lpstr>投影片 36</vt:lpstr>
      <vt:lpstr>投影片 37</vt:lpstr>
      <vt:lpstr>投影片 38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schen</dc:creator>
  <cp:lastModifiedBy>schen</cp:lastModifiedBy>
  <cp:revision>80</cp:revision>
  <dcterms:created xsi:type="dcterms:W3CDTF">2019-01-19T09:39:22Z</dcterms:created>
  <dcterms:modified xsi:type="dcterms:W3CDTF">2022-02-16T18:47:55Z</dcterms:modified>
</cp:coreProperties>
</file>